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1" r:id="rId4"/>
    <p:sldId id="258" r:id="rId5"/>
    <p:sldId id="262" r:id="rId6"/>
    <p:sldId id="259" r:id="rId7"/>
    <p:sldId id="264" r:id="rId8"/>
    <p:sldId id="263" r:id="rId9"/>
    <p:sldId id="265" r:id="rId10"/>
    <p:sldId id="266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57BA-0228-4CD9-8F7E-F25DBA06882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3C0-8D13-4CB6-89B3-642B10FB5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57BA-0228-4CD9-8F7E-F25DBA06882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3C0-8D13-4CB6-89B3-642B10FB5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57BA-0228-4CD9-8F7E-F25DBA06882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3C0-8D13-4CB6-89B3-642B10FB5A1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57BA-0228-4CD9-8F7E-F25DBA06882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3C0-8D13-4CB6-89B3-642B10FB5A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57BA-0228-4CD9-8F7E-F25DBA06882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3C0-8D13-4CB6-89B3-642B10FB5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57BA-0228-4CD9-8F7E-F25DBA06882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3C0-8D13-4CB6-89B3-642B10FB5A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57BA-0228-4CD9-8F7E-F25DBA06882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3C0-8D13-4CB6-89B3-642B10FB5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57BA-0228-4CD9-8F7E-F25DBA06882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3C0-8D13-4CB6-89B3-642B10FB5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57BA-0228-4CD9-8F7E-F25DBA06882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3C0-8D13-4CB6-89B3-642B10FB5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57BA-0228-4CD9-8F7E-F25DBA06882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3C0-8D13-4CB6-89B3-642B10FB5A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57BA-0228-4CD9-8F7E-F25DBA06882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3C0-8D13-4CB6-89B3-642B10FB5A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36957BA-0228-4CD9-8F7E-F25DBA06882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CF4D3C0-8D13-4CB6-89B3-642B10FB5A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564904"/>
            <a:ext cx="8352928" cy="35947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4400" dirty="0" smtClean="0"/>
              <a:t>Использование математических игр для развития и поддержания интереса учащихся к изучению математики</a:t>
            </a:r>
          </a:p>
          <a:p>
            <a:pPr marL="0" indent="0">
              <a:buNone/>
            </a:pPr>
            <a:endParaRPr lang="ru-RU" sz="2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Учитель математики: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Силивончик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Наталья Фёдоровна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7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424863" cy="4983163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b="1" u="sng" cap="all" dirty="0" smtClean="0"/>
              <a:t>КОНТАКТНАЯ ИНФОРМАЦИЯ:</a:t>
            </a:r>
          </a:p>
          <a:p>
            <a:r>
              <a:rPr lang="ru-RU" sz="4000" dirty="0" smtClean="0"/>
              <a:t>Минский городской образовательно-оздоровительный центр «Лидер</a:t>
            </a:r>
            <a:r>
              <a:rPr lang="ru-RU" sz="4000" dirty="0"/>
              <a:t>»</a:t>
            </a:r>
          </a:p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4000" b="1" u="sng" dirty="0"/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dirty="0" smtClean="0"/>
              <a:t>сайт</a:t>
            </a:r>
            <a:r>
              <a:rPr lang="ru-RU" sz="4000" cap="all" dirty="0" smtClean="0"/>
              <a:t>:    </a:t>
            </a:r>
            <a:r>
              <a:rPr lang="en-US" sz="4000" cap="all" dirty="0"/>
              <a:t>http://lider-minsk.by/</a:t>
            </a:r>
            <a:r>
              <a:rPr lang="ru-RU" sz="4000" cap="all" dirty="0" smtClean="0"/>
              <a:t> </a:t>
            </a:r>
            <a:r>
              <a:rPr lang="ru-RU" sz="4000" dirty="0" smtClean="0"/>
              <a:t>электронная  </a:t>
            </a:r>
            <a:r>
              <a:rPr lang="ru-RU" sz="4000" dirty="0"/>
              <a:t>почта</a:t>
            </a:r>
            <a:r>
              <a:rPr lang="ru-RU" sz="4000" cap="all" dirty="0"/>
              <a:t>:	</a:t>
            </a:r>
            <a:r>
              <a:rPr lang="en-US" sz="4000" b="1" dirty="0" smtClean="0"/>
              <a:t>nflider@tut.by</a:t>
            </a:r>
            <a:endParaRPr lang="ru-RU" sz="4000" dirty="0"/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dirty="0" smtClean="0"/>
              <a:t>телефон</a:t>
            </a:r>
            <a:r>
              <a:rPr lang="ru-RU" sz="4000" cap="all" dirty="0" smtClean="0"/>
              <a:t>: </a:t>
            </a:r>
            <a:r>
              <a:rPr lang="ru-RU" sz="4000" cap="all" dirty="0"/>
              <a:t>			(</a:t>
            </a:r>
            <a:r>
              <a:rPr lang="ru-RU" sz="4000" cap="all" dirty="0" smtClean="0"/>
              <a:t>017)5112382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600" cap="all" dirty="0" smtClean="0"/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i="1" dirty="0" smtClean="0"/>
              <a:t>___________________________________________</a:t>
            </a:r>
          </a:p>
          <a:p>
            <a:pPr marL="0" indent="0" fontAlgn="auto">
              <a:spcAft>
                <a:spcPts val="0"/>
              </a:spcAft>
              <a:buClr>
                <a:srgbClr val="FE8637"/>
              </a:buClr>
              <a:buFont typeface="Wingdings"/>
              <a:buNone/>
              <a:defRPr/>
            </a:pPr>
            <a:endParaRPr lang="ru-RU" sz="1600" cap="all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0648"/>
            <a:ext cx="7408333" cy="5865515"/>
          </a:xfrm>
        </p:spPr>
        <p:txBody>
          <a:bodyPr>
            <a:no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200" i="1" dirty="0">
                <a:solidFill>
                  <a:srgbClr val="0000FF"/>
                </a:solidFill>
                <a:ea typeface="Times New Roman"/>
              </a:rPr>
              <a:t>«....постиг бы начала математики, научился смотреть на окружающий мир пристальными глазами художника, стал бы терпеливым, как истинный философ, и понял бы, что зачастую сложные вещи состоят из простых вещей»  </a:t>
            </a:r>
            <a:endParaRPr lang="ru-RU" sz="3200" dirty="0"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200" dirty="0">
                <a:latin typeface="Times New Roman"/>
                <a:ea typeface="Times New Roman"/>
              </a:rPr>
              <a:t> 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9724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304255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Геометрическая </a:t>
            </a:r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головоломка</a:t>
            </a: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1800200"/>
          </a:xfrm>
        </p:spPr>
        <p:txBody>
          <a:bodyPr/>
          <a:lstStyle/>
          <a:p>
            <a:pPr lvl="0">
              <a:spcBef>
                <a:spcPts val="0"/>
              </a:spcBef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ТАНГРАМ</a:t>
            </a:r>
          </a:p>
          <a:p>
            <a:endParaRPr lang="ru-RU" dirty="0"/>
          </a:p>
        </p:txBody>
      </p:sp>
      <p:pic>
        <p:nvPicPr>
          <p:cNvPr id="4" name="Picture 3" descr="C:\Documents and Settings\Corw\Рабочий стол\танграм\танграм цветно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643438"/>
            <a:ext cx="1857375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Documents and Settings\Corw\Рабочий стол\танграм\ta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643313"/>
            <a:ext cx="2286000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5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tovari.od.ua/UserFiles/Image/post/6b8171d3d23c1b4589518cd6e56fb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5236">
            <a:off x="-399014" y="3844233"/>
            <a:ext cx="4776371" cy="31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555875" y="188913"/>
            <a:ext cx="597693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РАССКАЖИ МНЕ —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И Я ЗАБУДУ,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ПОКАЖИ МНЕ —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И, МОЖЕТ БЫТЬ, Я ЗАПОМНЮ,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НО ВОВЛЕКИ МЕНЯ,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И Я ПОЙМУ.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 </a:t>
            </a: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Конфуций (551 – 479 </a:t>
            </a:r>
            <a:r>
              <a:rPr kumimoji="0" lang="ru-RU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г.д.н.э</a:t>
            </a: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)</a:t>
            </a: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15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0648"/>
            <a:ext cx="7408333" cy="5865515"/>
          </a:xfrm>
        </p:spPr>
        <p:txBody>
          <a:bodyPr>
            <a:normAutofit/>
          </a:bodyPr>
          <a:lstStyle/>
          <a:p>
            <a:pPr marL="1143000" lvl="2">
              <a:spcBef>
                <a:spcPts val="1200"/>
              </a:spcBef>
              <a:spcAft>
                <a:spcPts val="600"/>
              </a:spcAft>
              <a:buFont typeface="Arial"/>
              <a:buChar char=""/>
            </a:pPr>
            <a:r>
              <a:rPr lang="ru-RU" kern="50" dirty="0" err="1">
                <a:solidFill>
                  <a:srgbClr val="000000"/>
                </a:solidFill>
                <a:ea typeface="SimSun"/>
                <a:cs typeface="Times New Roman"/>
              </a:rPr>
              <a:t>Танграм</a:t>
            </a:r>
            <a:r>
              <a:rPr lang="ru-RU" kern="50" dirty="0">
                <a:solidFill>
                  <a:srgbClr val="000000"/>
                </a:solidFill>
                <a:ea typeface="SimSun"/>
                <a:cs typeface="Times New Roman"/>
              </a:rPr>
              <a:t>-одна из множества игр-головоломок на плоскостное моделирование.</a:t>
            </a:r>
            <a:endParaRPr lang="ru-RU" sz="1800" b="1" kern="50" dirty="0">
              <a:ea typeface="SimSun"/>
              <a:cs typeface="Mangal"/>
            </a:endParaRPr>
          </a:p>
          <a:p>
            <a:pPr marL="1143000" lvl="2">
              <a:spcBef>
                <a:spcPts val="1200"/>
              </a:spcBef>
              <a:spcAft>
                <a:spcPts val="600"/>
              </a:spcAft>
              <a:buFont typeface="Arial"/>
              <a:buChar char=""/>
            </a:pPr>
            <a:r>
              <a:rPr lang="ru-RU" kern="50" dirty="0">
                <a:solidFill>
                  <a:srgbClr val="141414"/>
                </a:solidFill>
                <a:ea typeface="SimSun"/>
                <a:cs typeface="Mangal"/>
              </a:rPr>
              <a:t>Одна из первых древних игр головоломок. Родина возникновения - Китай, возраст - более 4 000 лет.</a:t>
            </a:r>
            <a:endParaRPr lang="ru-RU" sz="1800" b="1" kern="50" dirty="0">
              <a:ea typeface="SimSun"/>
              <a:cs typeface="Mangal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195" y="2514898"/>
            <a:ext cx="1489666" cy="26482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9861" y="2532409"/>
            <a:ext cx="1785174" cy="26307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5" y="2532411"/>
            <a:ext cx="1502881" cy="26747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14898"/>
            <a:ext cx="1514419" cy="26923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035" y="2532411"/>
            <a:ext cx="1479815" cy="26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	Местом</a:t>
            </a:r>
            <a:r>
              <a:rPr lang="ru-RU" dirty="0"/>
              <a:t>, где была изобретена игра, несомненно, является Китай. Дата создания может быть определенна приблизительно 18 век. Первой известной древней книгой по </a:t>
            </a:r>
            <a:r>
              <a:rPr lang="ru-RU" dirty="0" err="1"/>
              <a:t>танграму</a:t>
            </a:r>
            <a:r>
              <a:rPr lang="ru-RU" dirty="0"/>
              <a:t> является «Собрание фигур из семи частей» (Китай 1803 г.). Издана она была на рисовой бумаге. Книги, изданные в Европе, были лишь отчасти оригинальны, а в своей основе имели китайские источники.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>История Игры</a:t>
            </a:r>
            <a:br>
              <a:rPr lang="ru-RU" sz="5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6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0648"/>
            <a:ext cx="7408333" cy="5865515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1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Применение </a:t>
            </a:r>
            <a:r>
              <a:rPr lang="ru-RU" sz="5100" b="1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танграма</a:t>
            </a:r>
            <a:endParaRPr lang="ru-RU" sz="51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3600" dirty="0" smtClean="0">
                <a:latin typeface="Calibri"/>
                <a:ea typeface="Calibri"/>
                <a:cs typeface="Times New Roman"/>
              </a:rPr>
              <a:t>	</a:t>
            </a:r>
            <a:r>
              <a:rPr lang="ru-RU" sz="3600" dirty="0" err="1" smtClean="0">
                <a:ea typeface="Calibri"/>
                <a:cs typeface="Times New Roman"/>
              </a:rPr>
              <a:t>Танграм</a:t>
            </a:r>
            <a:r>
              <a:rPr lang="ru-RU" sz="3600" dirty="0" smtClean="0">
                <a:ea typeface="Calibri"/>
                <a:cs typeface="Times New Roman"/>
              </a:rPr>
              <a:t> </a:t>
            </a:r>
            <a:r>
              <a:rPr lang="ru-RU" sz="3600" dirty="0">
                <a:ea typeface="Calibri"/>
                <a:cs typeface="Times New Roman"/>
              </a:rPr>
              <a:t>может применяться на уроках математики </a:t>
            </a:r>
            <a:r>
              <a:rPr lang="ru-RU" sz="3600" dirty="0" smtClean="0">
                <a:ea typeface="Calibri"/>
                <a:cs typeface="Times New Roman"/>
              </a:rPr>
              <a:t>для получение </a:t>
            </a:r>
            <a:r>
              <a:rPr lang="ru-RU" sz="3600" dirty="0">
                <a:ea typeface="Calibri"/>
                <a:cs typeface="Times New Roman"/>
              </a:rPr>
              <a:t>начальных сведений о геометрии. Знакомство с простейшими геометрическими фигурами: квадрат, треугольник, </a:t>
            </a:r>
            <a:r>
              <a:rPr lang="ru-RU" sz="3600" dirty="0" smtClean="0">
                <a:ea typeface="Calibri"/>
                <a:cs typeface="Times New Roman"/>
              </a:rPr>
              <a:t>параллелограмм, </a:t>
            </a:r>
            <a:r>
              <a:rPr lang="ru-RU" sz="3600" dirty="0">
                <a:ea typeface="Calibri"/>
                <a:cs typeface="Times New Roman"/>
              </a:rPr>
              <a:t>знакомство с углами. Сравнение фигур по форме, размеру, </a:t>
            </a:r>
            <a:r>
              <a:rPr lang="ru-RU" sz="3600" dirty="0" smtClean="0">
                <a:ea typeface="Calibri"/>
                <a:cs typeface="Times New Roman"/>
              </a:rPr>
              <a:t>площади. Вычисление площади фигур. Нахождение площади </a:t>
            </a:r>
            <a:r>
              <a:rPr lang="ru-RU" sz="3600" dirty="0" err="1" smtClean="0">
                <a:ea typeface="Calibri"/>
                <a:cs typeface="Times New Roman"/>
              </a:rPr>
              <a:t>равновеликихфигур</a:t>
            </a:r>
            <a:r>
              <a:rPr lang="ru-RU" sz="3600" dirty="0" smtClean="0">
                <a:ea typeface="Calibri"/>
                <a:cs typeface="Times New Roman"/>
              </a:rPr>
              <a:t>. Линейная функция.</a:t>
            </a:r>
            <a:endParaRPr lang="ru-RU" sz="36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 smtClean="0">
                <a:ea typeface="Calibri"/>
                <a:cs typeface="Times New Roman"/>
              </a:rPr>
              <a:t>         Составление </a:t>
            </a:r>
            <a:r>
              <a:rPr lang="ru-RU" sz="3600" dirty="0">
                <a:ea typeface="Calibri"/>
                <a:cs typeface="Times New Roman"/>
              </a:rPr>
              <a:t>из нескольких фигур новой геометрической фигуры: из двух треугольников – ромб, большой треугольник, квадрат, из трёх – треугольник, </a:t>
            </a:r>
            <a:br>
              <a:rPr lang="ru-RU" sz="3600" dirty="0">
                <a:ea typeface="Calibri"/>
                <a:cs typeface="Times New Roman"/>
              </a:rPr>
            </a:br>
            <a:r>
              <a:rPr lang="ru-RU" sz="3600" dirty="0">
                <a:ea typeface="Calibri"/>
                <a:cs typeface="Times New Roman"/>
              </a:rPr>
              <a:t>трапецию, параллелограмм  и т.д.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>
                <a:ea typeface="Calibri"/>
                <a:cs typeface="Times New Roman"/>
              </a:rPr>
              <a:t> </a:t>
            </a:r>
            <a:r>
              <a:rPr lang="ru-RU" sz="3600" dirty="0" smtClean="0">
                <a:ea typeface="Calibri"/>
                <a:cs typeface="Times New Roman"/>
              </a:rPr>
              <a:t>         Играя</a:t>
            </a:r>
            <a:r>
              <a:rPr lang="ru-RU" sz="3600" dirty="0">
                <a:ea typeface="Calibri"/>
                <a:cs typeface="Times New Roman"/>
              </a:rPr>
              <a:t>, мы запоминаем названия геометрических фигур, их свойства, отличительные признаки, обследуем формы зрительным и осязательно-двигательным путем, свободно перемещаем их с целью получения новой фигуры. У нас развивается умение анализировать простые изображения, выделять в них и в окружающих предметах геометрические формы, практически видоизменять фигуры путем разрезания и составлять их из частей.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3600" dirty="0" smtClean="0">
                <a:latin typeface="Calibri"/>
                <a:ea typeface="Calibri"/>
                <a:cs typeface="Times New Roman"/>
              </a:rPr>
              <a:t>     </a:t>
            </a:r>
            <a:r>
              <a:rPr lang="ru-RU" sz="3600" dirty="0" err="1" smtClean="0">
                <a:latin typeface="Calibri"/>
                <a:ea typeface="Calibri"/>
                <a:cs typeface="Times New Roman"/>
              </a:rPr>
              <a:t>Танграм</a:t>
            </a:r>
            <a:r>
              <a:rPr lang="ru-RU" sz="3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>во всех его проявлениях можно встретить начиная от дизайна одежды, заканчивая архитектурой и ландшафтным дизайном.</a:t>
            </a:r>
          </a:p>
          <a:p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201787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Calibri"/>
              </a:rPr>
              <a:t>Идея игры</a:t>
            </a:r>
            <a:r>
              <a:rPr lang="ru-RU" sz="4000" dirty="0">
                <a:solidFill>
                  <a:prstClr val="black"/>
                </a:solidFill>
                <a:latin typeface="Calibri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Calibri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2" y="908720"/>
            <a:ext cx="5462142" cy="559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Documents and Settings\Corw\Рабочий стол\танграм\танграм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642938"/>
            <a:ext cx="273843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Corw\Рабочий стол\танграм\tangra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914" y="4149080"/>
            <a:ext cx="2666534" cy="265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44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rw\Рабочий стол\танграм\DSCN1123tangra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80963"/>
            <a:ext cx="9144000" cy="7021513"/>
          </a:xfrm>
        </p:spPr>
      </p:pic>
    </p:spTree>
    <p:extLst>
      <p:ext uri="{BB962C8B-B14F-4D97-AF65-F5344CB8AC3E}">
        <p14:creationId xmlns:p14="http://schemas.microsoft.com/office/powerpoint/2010/main" val="7195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2194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400" b="1" i="1" dirty="0" smtClean="0">
                <a:latin typeface="Calibri" pitchFamily="34" charset="0"/>
              </a:rPr>
              <a:t>Т</a:t>
            </a:r>
            <a:r>
              <a:rPr lang="ru-RU" sz="4000" b="1" i="1" dirty="0" smtClean="0">
                <a:latin typeface="Calibri" pitchFamily="34" charset="0"/>
              </a:rPr>
              <a:t>ворческие работы </a:t>
            </a:r>
            <a:br>
              <a:rPr lang="ru-RU" sz="4000" b="1" i="1" dirty="0" smtClean="0">
                <a:latin typeface="Calibri" pitchFamily="34" charset="0"/>
              </a:rPr>
            </a:br>
            <a:r>
              <a:rPr lang="ru-RU" sz="4000" b="1" i="1" dirty="0" smtClean="0">
                <a:latin typeface="Calibri" pitchFamily="34" charset="0"/>
              </a:rPr>
              <a:t>учащихся центра</a:t>
            </a:r>
            <a:endParaRPr lang="ru-RU" sz="4000" b="1" i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2055813"/>
            <a:ext cx="7185726" cy="33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4" y="2241064"/>
            <a:ext cx="2946052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48" y="2237752"/>
            <a:ext cx="2946062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587" y="2241064"/>
            <a:ext cx="2946062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6" y="4005064"/>
            <a:ext cx="2946062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560" y="4005064"/>
            <a:ext cx="2946064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253" y="4005064"/>
            <a:ext cx="2946064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0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519</TotalTime>
  <Words>138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Презентация PowerPoint</vt:lpstr>
      <vt:lpstr>Геометрическая головоломка </vt:lpstr>
      <vt:lpstr>Презентация PowerPoint</vt:lpstr>
      <vt:lpstr>Презентация PowerPoint</vt:lpstr>
      <vt:lpstr>История Игры </vt:lpstr>
      <vt:lpstr>Презентация PowerPoint</vt:lpstr>
      <vt:lpstr>Идея игры </vt:lpstr>
      <vt:lpstr>Презентация PowerPoint</vt:lpstr>
      <vt:lpstr>Творческие работы  учащихся центра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Геометрическая головоломка:</dc:title>
  <dc:creator>Наталья</dc:creator>
  <cp:lastModifiedBy>Наталья</cp:lastModifiedBy>
  <cp:revision>18</cp:revision>
  <dcterms:created xsi:type="dcterms:W3CDTF">2015-01-27T07:05:31Z</dcterms:created>
  <dcterms:modified xsi:type="dcterms:W3CDTF">2015-04-08T11:33:07Z</dcterms:modified>
</cp:coreProperties>
</file>